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5"/>
  </p:sldMasterIdLst>
  <p:notesMasterIdLst>
    <p:notesMasterId r:id="rId19"/>
  </p:notesMasterIdLst>
  <p:handoutMasterIdLst>
    <p:handoutMasterId r:id="rId20"/>
  </p:handoutMasterIdLst>
  <p:sldIdLst>
    <p:sldId id="297" r:id="rId6"/>
    <p:sldId id="260" r:id="rId7"/>
    <p:sldId id="286" r:id="rId8"/>
    <p:sldId id="271" r:id="rId9"/>
    <p:sldId id="299" r:id="rId10"/>
    <p:sldId id="322" r:id="rId11"/>
    <p:sldId id="318" r:id="rId12"/>
    <p:sldId id="300" r:id="rId13"/>
    <p:sldId id="319" r:id="rId14"/>
    <p:sldId id="324" r:id="rId15"/>
    <p:sldId id="325" r:id="rId16"/>
    <p:sldId id="323" r:id="rId17"/>
    <p:sldId id="298"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na Roberson" initials="DR" lastIdx="3" clrIdx="0">
    <p:extLst>
      <p:ext uri="{19B8F6BF-5375-455C-9EA6-DF929625EA0E}">
        <p15:presenceInfo xmlns:p15="http://schemas.microsoft.com/office/powerpoint/2012/main" userId="S-1-5-21-772653363-1706447627-576915096-3513" providerId="AD"/>
      </p:ext>
    </p:extLst>
  </p:cmAuthor>
  <p:cmAuthor id="2" name="Cena Swisher" initials="CS" lastIdx="17" clrIdx="1">
    <p:extLst>
      <p:ext uri="{19B8F6BF-5375-455C-9EA6-DF929625EA0E}">
        <p15:presenceInfo xmlns:p15="http://schemas.microsoft.com/office/powerpoint/2012/main" userId="S-1-5-21-772653363-1706447627-576915096-1939" providerId="AD"/>
      </p:ext>
    </p:extLst>
  </p:cmAuthor>
  <p:cmAuthor id="3" name="Lauren Scott" initials="LS" lastIdx="18" clrIdx="2">
    <p:extLst>
      <p:ext uri="{19B8F6BF-5375-455C-9EA6-DF929625EA0E}">
        <p15:presenceInfo xmlns:p15="http://schemas.microsoft.com/office/powerpoint/2012/main" userId="Lauren Scott" providerId="None"/>
      </p:ext>
    </p:extLst>
  </p:cmAuthor>
  <p:cmAuthor id="4" name="Kathleen Brady" initials="KB" lastIdx="1" clrIdx="3">
    <p:extLst>
      <p:ext uri="{19B8F6BF-5375-455C-9EA6-DF929625EA0E}">
        <p15:presenceInfo xmlns:p15="http://schemas.microsoft.com/office/powerpoint/2012/main" userId="S-1-5-21-772653363-1706447627-576915096-1147" providerId="AD"/>
      </p:ext>
    </p:extLst>
  </p:cmAuthor>
  <p:cmAuthor id="5" name="Michaela  Magnuson" initials="MM" lastIdx="4" clrIdx="4">
    <p:extLst>
      <p:ext uri="{19B8F6BF-5375-455C-9EA6-DF929625EA0E}">
        <p15:presenceInfo xmlns:p15="http://schemas.microsoft.com/office/powerpoint/2012/main" userId="S::Michaela.Magnuson@erg.com::630e8fb2-9f0e-4184-b014-2cd42427aa8b" providerId="AD"/>
      </p:ext>
    </p:extLst>
  </p:cmAuthor>
  <p:cmAuthor id="6" name="Lauren Scott" initials="LS [2]" lastIdx="55" clrIdx="5">
    <p:extLst>
      <p:ext uri="{19B8F6BF-5375-455C-9EA6-DF929625EA0E}">
        <p15:presenceInfo xmlns:p15="http://schemas.microsoft.com/office/powerpoint/2012/main" userId="S::Lauren.Scott@erg.com::2e8bd363-4ada-4392-853e-aa5172e41f2b" providerId="AD"/>
      </p:ext>
    </p:extLst>
  </p:cmAuthor>
  <p:cmAuthor id="7" name="Cena Swisher" initials="CS [2]" lastIdx="13" clrIdx="6">
    <p:extLst>
      <p:ext uri="{19B8F6BF-5375-455C-9EA6-DF929625EA0E}">
        <p15:presenceInfo xmlns:p15="http://schemas.microsoft.com/office/powerpoint/2012/main" userId="S::Cena.Swisher@erg.com::338a0424-5861-4c2e-9bfc-d8db18e325a8" providerId="AD"/>
      </p:ext>
    </p:extLst>
  </p:cmAuthor>
  <p:cmAuthor id="8" name="Kathleen Brady" initials="KB [2]" lastIdx="7" clrIdx="7">
    <p:extLst>
      <p:ext uri="{19B8F6BF-5375-455C-9EA6-DF929625EA0E}">
        <p15:presenceInfo xmlns:p15="http://schemas.microsoft.com/office/powerpoint/2012/main" userId="S::Kathleen.Brady@erg.com::afac92d2-d7cb-4357-8b97-67eee7aec2a7" providerId="AD"/>
      </p:ext>
    </p:extLst>
  </p:cmAuthor>
  <p:cmAuthor id="9" name="Greg Schaner" initials="gs" lastIdx="7" clrIdx="8">
    <p:extLst>
      <p:ext uri="{19B8F6BF-5375-455C-9EA6-DF929625EA0E}">
        <p15:presenceInfo xmlns:p15="http://schemas.microsoft.com/office/powerpoint/2012/main" userId="Greg Schaner" providerId="None"/>
      </p:ext>
    </p:extLst>
  </p:cmAuthor>
  <p:cmAuthor id="10" name="DeYoung, Robyn" initials="DR" lastIdx="3" clrIdx="9">
    <p:extLst>
      <p:ext uri="{19B8F6BF-5375-455C-9EA6-DF929625EA0E}">
        <p15:presenceInfo xmlns:p15="http://schemas.microsoft.com/office/powerpoint/2012/main" userId="S::deyoung.robyn@epa.gov::a544303c-b811-4a1f-b359-679402aa5348" providerId="AD"/>
      </p:ext>
    </p:extLst>
  </p:cmAuthor>
  <p:cmAuthor id="11" name="Piziali, Jamie" initials="PJ" lastIdx="11" clrIdx="10">
    <p:extLst>
      <p:ext uri="{19B8F6BF-5375-455C-9EA6-DF929625EA0E}">
        <p15:presenceInfo xmlns:p15="http://schemas.microsoft.com/office/powerpoint/2012/main" userId="S::piziali.jamie@epa.gov::f3b2818a-c22c-4183-a948-d81a079c5866" providerId="AD"/>
      </p:ext>
    </p:extLst>
  </p:cmAuthor>
  <p:cmAuthor id="12" name="Rachel Urban" initials="RU" lastIdx="12" clrIdx="11">
    <p:extLst>
      <p:ext uri="{19B8F6BF-5375-455C-9EA6-DF929625EA0E}">
        <p15:presenceInfo xmlns:p15="http://schemas.microsoft.com/office/powerpoint/2012/main" userId="Rachel Urban" providerId="None"/>
      </p:ext>
    </p:extLst>
  </p:cmAuthor>
  <p:cmAuthor id="13" name="Wigginton, Mary" initials="WM" lastIdx="1" clrIdx="12">
    <p:extLst>
      <p:ext uri="{19B8F6BF-5375-455C-9EA6-DF929625EA0E}">
        <p15:presenceInfo xmlns:p15="http://schemas.microsoft.com/office/powerpoint/2012/main" userId="S::Wigginton.Mary@epa.gov::393f68c3-d21c-439b-aff1-5af835fd31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595"/>
    <a:srgbClr val="304054"/>
    <a:srgbClr val="446194"/>
    <a:srgbClr val="F2AC1D"/>
    <a:srgbClr val="2E92B0"/>
    <a:srgbClr val="A4D38D"/>
    <a:srgbClr val="3191AF"/>
    <a:srgbClr val="446494"/>
    <a:srgbClr val="F0A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5581" autoAdjust="0"/>
  </p:normalViewPr>
  <p:slideViewPr>
    <p:cSldViewPr snapToGrid="0">
      <p:cViewPr varScale="1">
        <p:scale>
          <a:sx n="108" d="100"/>
          <a:sy n="108" d="100"/>
        </p:scale>
        <p:origin x="1572" y="114"/>
      </p:cViewPr>
      <p:guideLst/>
    </p:cSldViewPr>
  </p:slideViewPr>
  <p:notesTextViewPr>
    <p:cViewPr>
      <p:scale>
        <a:sx n="125" d="100"/>
        <a:sy n="125" d="100"/>
      </p:scale>
      <p:origin x="0" y="0"/>
    </p:cViewPr>
  </p:notesTextViewPr>
  <p:notesViewPr>
    <p:cSldViewPr snapToGrid="0">
      <p:cViewPr varScale="1">
        <p:scale>
          <a:sx n="65" d="100"/>
          <a:sy n="65" d="100"/>
        </p:scale>
        <p:origin x="312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8A7F1-E882-4316-A1AE-C7664D218BD0}"/>
              </a:ext>
            </a:extLst>
          </p:cNvPr>
          <p:cNvSpPr>
            <a:spLocks noGrp="1"/>
          </p:cNvSpPr>
          <p:nvPr>
            <p:ph type="hdr" sz="quarter"/>
          </p:nvPr>
        </p:nvSpPr>
        <p:spPr>
          <a:xfrm>
            <a:off x="0" y="0"/>
            <a:ext cx="3043343" cy="467363"/>
          </a:xfrm>
          <a:prstGeom prst="rect">
            <a:avLst/>
          </a:prstGeom>
        </p:spPr>
        <p:txBody>
          <a:bodyPr vert="horz" lIns="92446" tIns="46223" rIns="92446" bIns="46223" rtlCol="0"/>
          <a:lstStyle>
            <a:lvl1pPr algn="l">
              <a:defRPr sz="1200"/>
            </a:lvl1pPr>
          </a:lstStyle>
          <a:p>
            <a:endParaRPr lang="en-US"/>
          </a:p>
        </p:txBody>
      </p:sp>
      <p:sp>
        <p:nvSpPr>
          <p:cNvPr id="3" name="Date Placeholder 2">
            <a:extLst>
              <a:ext uri="{FF2B5EF4-FFF2-40B4-BE49-F238E27FC236}">
                <a16:creationId xmlns:a16="http://schemas.microsoft.com/office/drawing/2014/main" id="{C364C005-52E5-4D5C-AF69-BB362DFD3286}"/>
              </a:ext>
            </a:extLst>
          </p:cNvPr>
          <p:cNvSpPr>
            <a:spLocks noGrp="1"/>
          </p:cNvSpPr>
          <p:nvPr>
            <p:ph type="dt" sz="quarter" idx="1"/>
          </p:nvPr>
        </p:nvSpPr>
        <p:spPr>
          <a:xfrm>
            <a:off x="3978132" y="0"/>
            <a:ext cx="3043343" cy="467363"/>
          </a:xfrm>
          <a:prstGeom prst="rect">
            <a:avLst/>
          </a:prstGeom>
        </p:spPr>
        <p:txBody>
          <a:bodyPr vert="horz" lIns="92446" tIns="46223" rIns="92446" bIns="46223" rtlCol="0"/>
          <a:lstStyle>
            <a:lvl1pPr algn="r">
              <a:defRPr sz="1200"/>
            </a:lvl1pPr>
          </a:lstStyle>
          <a:p>
            <a:fld id="{DB61D4ED-338A-472A-9562-57251F242131}" type="datetimeFigureOut">
              <a:rPr lang="en-US" smtClean="0"/>
              <a:t>6/16/2026</a:t>
            </a:fld>
            <a:endParaRPr lang="en-US"/>
          </a:p>
        </p:txBody>
      </p:sp>
      <p:sp>
        <p:nvSpPr>
          <p:cNvPr id="4" name="Footer Placeholder 3">
            <a:extLst>
              <a:ext uri="{FF2B5EF4-FFF2-40B4-BE49-F238E27FC236}">
                <a16:creationId xmlns:a16="http://schemas.microsoft.com/office/drawing/2014/main" id="{822232C9-3E12-4697-B8F6-3D4AE879B8F4}"/>
              </a:ext>
            </a:extLst>
          </p:cNvPr>
          <p:cNvSpPr>
            <a:spLocks noGrp="1"/>
          </p:cNvSpPr>
          <p:nvPr>
            <p:ph type="ftr" sz="quarter" idx="2"/>
          </p:nvPr>
        </p:nvSpPr>
        <p:spPr>
          <a:xfrm>
            <a:off x="0" y="8841738"/>
            <a:ext cx="3043343" cy="46736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8EF388-18FC-4F87-8CAD-E83A717AEEFA}"/>
              </a:ext>
            </a:extLst>
          </p:cNvPr>
          <p:cNvSpPr>
            <a:spLocks noGrp="1"/>
          </p:cNvSpPr>
          <p:nvPr>
            <p:ph type="sldNum" sz="quarter" idx="3"/>
          </p:nvPr>
        </p:nvSpPr>
        <p:spPr>
          <a:xfrm>
            <a:off x="3978132" y="8841738"/>
            <a:ext cx="3043343" cy="467363"/>
          </a:xfrm>
          <a:prstGeom prst="rect">
            <a:avLst/>
          </a:prstGeom>
        </p:spPr>
        <p:txBody>
          <a:bodyPr vert="horz" lIns="92446" tIns="46223" rIns="92446" bIns="46223" rtlCol="0" anchor="b"/>
          <a:lstStyle>
            <a:lvl1pPr algn="r">
              <a:defRPr sz="1200"/>
            </a:lvl1pPr>
          </a:lstStyle>
          <a:p>
            <a:fld id="{47C4664C-9D6B-4CB7-A9E7-06DD25D5F00C}" type="slidenum">
              <a:rPr lang="en-US" smtClean="0"/>
              <a:t>‹#›</a:t>
            </a:fld>
            <a:endParaRPr lang="en-US"/>
          </a:p>
        </p:txBody>
      </p:sp>
    </p:spTree>
    <p:extLst>
      <p:ext uri="{BB962C8B-B14F-4D97-AF65-F5344CB8AC3E}">
        <p14:creationId xmlns:p14="http://schemas.microsoft.com/office/powerpoint/2010/main" val="2608226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9" cy="46736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7532" y="1"/>
            <a:ext cx="3043979" cy="467363"/>
          </a:xfrm>
          <a:prstGeom prst="rect">
            <a:avLst/>
          </a:prstGeom>
        </p:spPr>
        <p:txBody>
          <a:bodyPr vert="horz" lIns="92446" tIns="46223" rIns="92446" bIns="46223" rtlCol="0"/>
          <a:lstStyle>
            <a:lvl1pPr algn="r">
              <a:defRPr sz="1200"/>
            </a:lvl1pPr>
          </a:lstStyle>
          <a:p>
            <a:fld id="{86A33F6B-323A-4073-9F75-F19BBE5ABDBE}" type="datetimeFigureOut">
              <a:rPr lang="en-US" smtClean="0"/>
              <a:t>6/16/2026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946" y="4479688"/>
            <a:ext cx="5617208" cy="3665776"/>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1739"/>
            <a:ext cx="3043979" cy="46736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7532" y="8841739"/>
            <a:ext cx="3043979" cy="467363"/>
          </a:xfrm>
          <a:prstGeom prst="rect">
            <a:avLst/>
          </a:prstGeom>
        </p:spPr>
        <p:txBody>
          <a:bodyPr vert="horz" lIns="92446" tIns="46223" rIns="92446" bIns="46223" rtlCol="0" anchor="b"/>
          <a:lstStyle>
            <a:lvl1pPr algn="r">
              <a:defRPr sz="1200"/>
            </a:lvl1pPr>
          </a:lstStyle>
          <a:p>
            <a:fld id="{54BB8B14-E130-4E2F-8727-D4B99355D2EF}" type="slidenum">
              <a:rPr lang="en-US" smtClean="0"/>
              <a:t>‹#›</a:t>
            </a:fld>
            <a:endParaRPr lang="en-US"/>
          </a:p>
        </p:txBody>
      </p:sp>
    </p:spTree>
    <p:extLst>
      <p:ext uri="{BB962C8B-B14F-4D97-AF65-F5344CB8AC3E}">
        <p14:creationId xmlns:p14="http://schemas.microsoft.com/office/powerpoint/2010/main" val="265617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B8B14-E130-4E2F-8727-D4B99355D2EF}" type="slidenum">
              <a:rPr lang="en-US" smtClean="0"/>
              <a:t>1</a:t>
            </a:fld>
            <a:endParaRPr lang="en-US"/>
          </a:p>
        </p:txBody>
      </p:sp>
    </p:spTree>
    <p:extLst>
      <p:ext uri="{BB962C8B-B14F-4D97-AF65-F5344CB8AC3E}">
        <p14:creationId xmlns:p14="http://schemas.microsoft.com/office/powerpoint/2010/main" val="316811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anose="020B0604020202020204" pitchFamily="34" charset="0"/>
              <a:buChar char="•"/>
              <a:defRPr/>
            </a:pPr>
            <a:r>
              <a:rPr lang="en-US" dirty="0">
                <a:solidFill>
                  <a:schemeClr val="tx1"/>
                </a:solidFill>
              </a:rPr>
              <a:t>Stormwater that is not absorbed into the ground picks up pollutants, such as dirt and loose sediment, gasoline and oil, and other chemicals and debris, as it flows into storm drains and down to [name of local waterway(s)], bringing pollution with it. </a:t>
            </a:r>
          </a:p>
          <a:p>
            <a:pPr marL="173336" indent="-173336" defTabSz="924458">
              <a:buFont typeface="Arial" panose="020B0604020202020204" pitchFamily="34" charset="0"/>
              <a:buChar char="•"/>
              <a:defRPr/>
            </a:pPr>
            <a:r>
              <a:rPr lang="en-US" dirty="0">
                <a:solidFill>
                  <a:schemeClr val="tx1"/>
                </a:solidFill>
              </a:rPr>
              <a:t>Managing stormwater appropriately is vital to the health of waterways, our community, and our quality of life.</a:t>
            </a:r>
          </a:p>
          <a:p>
            <a:pPr marL="173336" indent="-173336">
              <a:buFont typeface="Arial" panose="020B0604020202020204" pitchFamily="34" charset="0"/>
              <a:buChar char="•"/>
            </a:pPr>
            <a:endParaRPr lang="en-US" dirty="0">
              <a:solidFill>
                <a:schemeClr val="tx1"/>
              </a:solidFill>
            </a:endParaRPr>
          </a:p>
          <a:p>
            <a:pPr marL="173336" indent="-173336" defTabSz="924458">
              <a:buFont typeface="Arial" panose="020B0604020202020204" pitchFamily="34" charset="0"/>
              <a:buChar char="•"/>
              <a:defRPr/>
            </a:pPr>
            <a:r>
              <a:rPr lang="en-US" b="0" dirty="0">
                <a:solidFill>
                  <a:schemeClr val="tx1"/>
                </a:solidFill>
                <a:latin typeface="Myriad Pro" panose="020B0503030403020204" pitchFamily="34" charset="0"/>
              </a:rPr>
              <a:t>NOTE: REPLACE THE PHOTO WITH ONE OF YOUR COMMUNITY STORM DRAINS</a:t>
            </a:r>
          </a:p>
          <a:p>
            <a:pPr marL="173336" indent="-17333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BB8B14-E130-4E2F-8727-D4B99355D2EF}" type="slidenum">
              <a:rPr lang="en-US" smtClean="0"/>
              <a:t>2</a:t>
            </a:fld>
            <a:endParaRPr lang="en-US"/>
          </a:p>
        </p:txBody>
      </p:sp>
    </p:spTree>
    <p:extLst>
      <p:ext uri="{BB962C8B-B14F-4D97-AF65-F5344CB8AC3E}">
        <p14:creationId xmlns:p14="http://schemas.microsoft.com/office/powerpoint/2010/main" val="193619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highlight>
                  <a:srgbClr val="FFFF00"/>
                </a:highlight>
              </a:rPr>
              <a:t>[CITY NAME] has what’s called an “MS4.” </a:t>
            </a:r>
            <a:r>
              <a:rPr lang="en-US" dirty="0"/>
              <a:t>A Municipal Separate Storm Sewer System (MS4) is a publicly-owned system that collects and transports only stormwater via pipes and channels.</a:t>
            </a:r>
          </a:p>
          <a:p>
            <a:pPr marL="173336" indent="-173336" defTabSz="924458">
              <a:buFont typeface="Arial" panose="020B0604020202020204" pitchFamily="34" charset="0"/>
              <a:buChar char="•"/>
              <a:defRPr/>
            </a:pPr>
            <a:r>
              <a:rPr lang="en-US" dirty="0"/>
              <a:t>MS4s do not send stormwater runoff to a wastewater treatment plant. </a:t>
            </a:r>
          </a:p>
          <a:p>
            <a:pPr marL="173336" indent="-173336">
              <a:buFont typeface="Arial" panose="020B0604020202020204" pitchFamily="34" charset="0"/>
              <a:buChar char="•"/>
            </a:pPr>
            <a:r>
              <a:rPr lang="en-US" dirty="0"/>
              <a:t>Stormwater collected in the MS4 is discharged directly into streams, lakes, rivers, and ponds. </a:t>
            </a:r>
          </a:p>
          <a:p>
            <a:pPr marL="173336" indent="-173336">
              <a:buFont typeface="Arial" panose="020B0604020202020204" pitchFamily="34" charset="0"/>
              <a:buChar char="•"/>
            </a:pPr>
            <a:r>
              <a:rPr lang="en-US" dirty="0"/>
              <a:t>We have coverage under an MS4 permit that allows our MS4 to discharge stormwater into our water bodies.</a:t>
            </a:r>
          </a:p>
          <a:p>
            <a:pPr marL="173336" indent="-173336">
              <a:buFont typeface="Arial" panose="020B0604020202020204" pitchFamily="34" charset="0"/>
              <a:buChar char="•"/>
            </a:pPr>
            <a:r>
              <a:rPr lang="en-US" dirty="0"/>
              <a:t>Our MS4 permit requires that we comply with a variety of measures that contribute to reducing polluted runoff and improving our stormwater management.</a:t>
            </a:r>
          </a:p>
          <a:p>
            <a:pPr marL="173336" indent="-173336">
              <a:buFont typeface="Arial" panose="020B0604020202020204" pitchFamily="34" charset="0"/>
              <a:buChar char="•"/>
            </a:pPr>
            <a:endParaRPr lang="en-US" dirty="0"/>
          </a:p>
          <a:p>
            <a:pPr marL="173336" indent="-173336" defTabSz="924458">
              <a:buFont typeface="Arial" panose="020B0604020202020204" pitchFamily="34" charset="0"/>
              <a:buChar char="•"/>
              <a:defRPr/>
            </a:pPr>
            <a:r>
              <a:rPr lang="en-US" b="0" dirty="0">
                <a:solidFill>
                  <a:schemeClr val="tx1"/>
                </a:solidFill>
                <a:latin typeface="Myriad Pro" panose="020B0503030403020204" pitchFamily="34" charset="0"/>
              </a:rPr>
              <a:t>NOTE: REPLACE THE PHOTO WITH ONE OF YOUR COMMUNITY’S STORMWATER SYSTEM</a:t>
            </a:r>
          </a:p>
          <a:p>
            <a:pPr marL="173336" indent="-173336">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54BB8B14-E130-4E2F-8727-D4B99355D2EF}" type="slidenum">
              <a:rPr lang="en-US" smtClean="0"/>
              <a:t>3</a:t>
            </a:fld>
            <a:endParaRPr lang="en-US"/>
          </a:p>
        </p:txBody>
      </p:sp>
    </p:spTree>
    <p:extLst>
      <p:ext uri="{BB962C8B-B14F-4D97-AF65-F5344CB8AC3E}">
        <p14:creationId xmlns:p14="http://schemas.microsoft.com/office/powerpoint/2010/main" val="38097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solidFill>
                  <a:schemeClr val="tx1"/>
                </a:solidFill>
              </a:rPr>
              <a:t>The cost of </a:t>
            </a:r>
            <a:r>
              <a:rPr lang="en-US" i="1" dirty="0">
                <a:solidFill>
                  <a:schemeClr val="tx1"/>
                </a:solidFill>
              </a:rPr>
              <a:t>not</a:t>
            </a:r>
            <a:r>
              <a:rPr lang="en-US" dirty="0">
                <a:solidFill>
                  <a:schemeClr val="tx1"/>
                </a:solidFill>
              </a:rPr>
              <a:t> managing stormwater could be much higher than investing in stormwater management.</a:t>
            </a:r>
          </a:p>
          <a:p>
            <a:pPr marL="173336" indent="-173336">
              <a:buFont typeface="Arial" panose="020B0604020202020204" pitchFamily="34" charset="0"/>
              <a:buChar char="•"/>
            </a:pPr>
            <a:r>
              <a:rPr lang="en-US" dirty="0">
                <a:solidFill>
                  <a:schemeClr val="tx1"/>
                </a:solidFill>
              </a:rPr>
              <a:t>These problems often </a:t>
            </a:r>
            <a:r>
              <a:rPr lang="en-US" u="none" strike="noStrike" dirty="0">
                <a:solidFill>
                  <a:srgbClr val="FF0000"/>
                </a:solidFill>
              </a:rPr>
              <a:t>mean we need to spend </a:t>
            </a:r>
            <a:r>
              <a:rPr lang="en-US" b="0" u="none" dirty="0">
                <a:solidFill>
                  <a:schemeClr val="tx1"/>
                </a:solidFill>
              </a:rPr>
              <a:t>more money </a:t>
            </a:r>
            <a:r>
              <a:rPr lang="en-US" u="none" dirty="0">
                <a:solidFill>
                  <a:schemeClr val="tx1"/>
                </a:solidFill>
              </a:rPr>
              <a:t>to fix </a:t>
            </a:r>
            <a:r>
              <a:rPr lang="en-US" dirty="0">
                <a:solidFill>
                  <a:schemeClr val="tx1"/>
                </a:solidFill>
              </a:rPr>
              <a:t>the impacts of stormwater in our community. </a:t>
            </a:r>
          </a:p>
          <a:p>
            <a:pPr marL="173336" indent="-173336">
              <a:buFont typeface="Arial" panose="020B0604020202020204" pitchFamily="34" charset="0"/>
              <a:buChar char="•"/>
            </a:pPr>
            <a:endParaRPr lang="en-US" dirty="0">
              <a:solidFill>
                <a:schemeClr val="tx1"/>
              </a:solidFill>
            </a:endParaRPr>
          </a:p>
          <a:p>
            <a:pPr marL="173336" indent="-173336" defTabSz="924458">
              <a:buFont typeface="Arial" panose="020B0604020202020204" pitchFamily="34" charset="0"/>
              <a:buChar char="•"/>
              <a:defRPr/>
            </a:pPr>
            <a:r>
              <a:rPr lang="en-US" b="0" dirty="0">
                <a:solidFill>
                  <a:schemeClr val="tx1"/>
                </a:solidFill>
                <a:latin typeface="Myriad Pro" panose="020B0503030403020204" pitchFamily="34" charset="0"/>
              </a:rPr>
              <a:t>NOTE: REPLACE THE PHOTO IF YOU HAD ANY FLOODING IN YOUR COMMUNITY AND CUSTOMIZE WITH COSTS SPECIFIC TO YOUR COMMUNITY (e.g., habitat destruction, closed roads and bridges, business closures from flooding)</a:t>
            </a:r>
          </a:p>
          <a:p>
            <a:pPr marL="173336" indent="-173336">
              <a:buFont typeface="Arial" panose="020B0604020202020204" pitchFamily="34" charset="0"/>
              <a:buChar cha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54BB8B14-E130-4E2F-8727-D4B99355D2EF}" type="slidenum">
              <a:rPr lang="en-US" smtClean="0"/>
              <a:t>4</a:t>
            </a:fld>
            <a:endParaRPr lang="en-US"/>
          </a:p>
        </p:txBody>
      </p:sp>
    </p:spTree>
    <p:extLst>
      <p:ext uri="{BB962C8B-B14F-4D97-AF65-F5344CB8AC3E}">
        <p14:creationId xmlns:p14="http://schemas.microsoft.com/office/powerpoint/2010/main" val="130998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NPDES permit for a storm sewer system is required</a:t>
            </a:r>
          </a:p>
          <a:p>
            <a:r>
              <a:rPr lang="en-US" dirty="0"/>
              <a:t>The cycle runs for a 5-year period</a:t>
            </a:r>
          </a:p>
        </p:txBody>
      </p:sp>
      <p:sp>
        <p:nvSpPr>
          <p:cNvPr id="4" name="Slide Number Placeholder 3"/>
          <p:cNvSpPr>
            <a:spLocks noGrp="1"/>
          </p:cNvSpPr>
          <p:nvPr>
            <p:ph type="sldNum" sz="quarter" idx="10"/>
          </p:nvPr>
        </p:nvSpPr>
        <p:spPr/>
        <p:txBody>
          <a:bodyPr/>
          <a:lstStyle/>
          <a:p>
            <a:fld id="{54BB8B14-E130-4E2F-8727-D4B99355D2EF}" type="slidenum">
              <a:rPr lang="en-US" smtClean="0"/>
              <a:t>5</a:t>
            </a:fld>
            <a:endParaRPr lang="en-US"/>
          </a:p>
        </p:txBody>
      </p:sp>
    </p:spTree>
    <p:extLst>
      <p:ext uri="{BB962C8B-B14F-4D97-AF65-F5344CB8AC3E}">
        <p14:creationId xmlns:p14="http://schemas.microsoft.com/office/powerpoint/2010/main" val="224128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B8B14-E130-4E2F-8727-D4B99355D2EF}" type="slidenum">
              <a:rPr lang="en-US" smtClean="0"/>
              <a:t>7</a:t>
            </a:fld>
            <a:endParaRPr lang="en-US"/>
          </a:p>
        </p:txBody>
      </p:sp>
    </p:spTree>
    <p:extLst>
      <p:ext uri="{BB962C8B-B14F-4D97-AF65-F5344CB8AC3E}">
        <p14:creationId xmlns:p14="http://schemas.microsoft.com/office/powerpoint/2010/main" val="201005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B8B14-E130-4E2F-8727-D4B99355D2EF}" type="slidenum">
              <a:rPr lang="en-US" smtClean="0"/>
              <a:t>8</a:t>
            </a:fld>
            <a:endParaRPr lang="en-US"/>
          </a:p>
        </p:txBody>
      </p:sp>
    </p:spTree>
    <p:extLst>
      <p:ext uri="{BB962C8B-B14F-4D97-AF65-F5344CB8AC3E}">
        <p14:creationId xmlns:p14="http://schemas.microsoft.com/office/powerpoint/2010/main" val="66534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B8B14-E130-4E2F-8727-D4B99355D2EF}" type="slidenum">
              <a:rPr lang="en-US" smtClean="0"/>
              <a:t>9</a:t>
            </a:fld>
            <a:endParaRPr lang="en-US"/>
          </a:p>
        </p:txBody>
      </p:sp>
    </p:spTree>
    <p:extLst>
      <p:ext uri="{BB962C8B-B14F-4D97-AF65-F5344CB8AC3E}">
        <p14:creationId xmlns:p14="http://schemas.microsoft.com/office/powerpoint/2010/main" val="325474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B8B14-E130-4E2F-8727-D4B99355D2EF}" type="slidenum">
              <a:rPr lang="en-US" smtClean="0"/>
              <a:t>13</a:t>
            </a:fld>
            <a:endParaRPr lang="en-US"/>
          </a:p>
        </p:txBody>
      </p:sp>
    </p:spTree>
    <p:extLst>
      <p:ext uri="{BB962C8B-B14F-4D97-AF65-F5344CB8AC3E}">
        <p14:creationId xmlns:p14="http://schemas.microsoft.com/office/powerpoint/2010/main" val="1478172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solidFill>
                  <a:schemeClr val="bg1"/>
                </a:solidFill>
                <a:latin typeface="Franklin Gothic Heavy" panose="020B0903020102020204" pitchFamily="34" charset="0"/>
                <a:cs typeface="Gotham Ultra" pitchFamily="50"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Proxima Nova" panose="02000506030000020004" pitchFamily="50" charset="0"/>
                <a:cs typeface="Gotham-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55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97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367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0E04-9DE5-4A24-829F-7884052B9235}"/>
              </a:ext>
            </a:extLst>
          </p:cNvPr>
          <p:cNvSpPr>
            <a:spLocks noGrp="1"/>
          </p:cNvSpPr>
          <p:nvPr>
            <p:ph type="ctrTitle"/>
          </p:nvPr>
        </p:nvSpPr>
        <p:spPr>
          <a:xfrm>
            <a:off x="1143000" y="1665300"/>
            <a:ext cx="6858000" cy="2387600"/>
          </a:xfrm>
        </p:spPr>
        <p:txBody>
          <a:bodyPr anchor="b"/>
          <a:lstStyle>
            <a:lvl1pPr algn="ctr">
              <a:defRPr sz="6000">
                <a:solidFill>
                  <a:schemeClr val="bg1"/>
                </a:solidFill>
                <a:latin typeface="Gotham Ultra" pitchFamily="50" charset="0"/>
                <a:cs typeface="Gotham Ultra"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2543A4B6-84F7-4AA8-8BE5-AC551025C7BD}"/>
              </a:ext>
            </a:extLst>
          </p:cNvPr>
          <p:cNvSpPr>
            <a:spLocks noGrp="1"/>
          </p:cNvSpPr>
          <p:nvPr>
            <p:ph type="subTitle" idx="1"/>
          </p:nvPr>
        </p:nvSpPr>
        <p:spPr>
          <a:xfrm>
            <a:off x="1143000" y="4144975"/>
            <a:ext cx="6858000" cy="1655762"/>
          </a:xfrm>
        </p:spPr>
        <p:txBody>
          <a:bodyPr/>
          <a:lstStyle>
            <a:lvl1pPr marL="0" indent="0" algn="ctr">
              <a:buNone/>
              <a:defRPr sz="2400">
                <a:solidFill>
                  <a:srgbClr val="F2AC1D"/>
                </a:solidFill>
                <a:latin typeface="Gotham-Book" pitchFamily="50" charset="0"/>
                <a:cs typeface="Gotham-Book" pitchFamily="50"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Tree>
    <p:extLst>
      <p:ext uri="{BB962C8B-B14F-4D97-AF65-F5344CB8AC3E}">
        <p14:creationId xmlns:p14="http://schemas.microsoft.com/office/powerpoint/2010/main" val="198336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9" name="Straight Connector 8">
            <a:extLst>
              <a:ext uri="{FF2B5EF4-FFF2-40B4-BE49-F238E27FC236}">
                <a16:creationId xmlns:a16="http://schemas.microsoft.com/office/drawing/2014/main" id="{0DC8EF6C-10EF-4B09-BCAA-4CB18633E895}"/>
              </a:ext>
            </a:extLst>
          </p:cNvPr>
          <p:cNvCxnSpPr>
            <a:cxnSpLocks/>
          </p:cNvCxnSpPr>
          <p:nvPr userDrawn="1"/>
        </p:nvCxnSpPr>
        <p:spPr>
          <a:xfrm flipH="1">
            <a:off x="0" y="1489166"/>
            <a:ext cx="9144000" cy="0"/>
          </a:xfrm>
          <a:prstGeom prst="line">
            <a:avLst/>
          </a:prstGeom>
          <a:ln w="57150">
            <a:solidFill>
              <a:srgbClr val="2E9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39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750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0DA2529E-85C1-4967-9F30-E8D70B3E472A}"/>
              </a:ext>
            </a:extLst>
          </p:cNvPr>
          <p:cNvCxnSpPr>
            <a:cxnSpLocks/>
          </p:cNvCxnSpPr>
          <p:nvPr userDrawn="1"/>
        </p:nvCxnSpPr>
        <p:spPr>
          <a:xfrm flipH="1">
            <a:off x="-78376" y="1489166"/>
            <a:ext cx="9405256" cy="0"/>
          </a:xfrm>
          <a:prstGeom prst="line">
            <a:avLst/>
          </a:prstGeom>
          <a:ln w="57150">
            <a:solidFill>
              <a:srgbClr val="2E9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78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cxnSp>
        <p:nvCxnSpPr>
          <p:cNvPr id="10" name="Straight Connector 9">
            <a:extLst>
              <a:ext uri="{FF2B5EF4-FFF2-40B4-BE49-F238E27FC236}">
                <a16:creationId xmlns:a16="http://schemas.microsoft.com/office/drawing/2014/main" id="{33BAD829-8E4B-4A43-B191-E8E9F7594B32}"/>
              </a:ext>
            </a:extLst>
          </p:cNvPr>
          <p:cNvCxnSpPr>
            <a:cxnSpLocks/>
          </p:cNvCxnSpPr>
          <p:nvPr userDrawn="1"/>
        </p:nvCxnSpPr>
        <p:spPr>
          <a:xfrm flipH="1">
            <a:off x="-78376" y="1489166"/>
            <a:ext cx="9405256" cy="0"/>
          </a:xfrm>
          <a:prstGeom prst="line">
            <a:avLst/>
          </a:prstGeom>
          <a:ln w="57150">
            <a:solidFill>
              <a:srgbClr val="2E9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85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cxnSp>
        <p:nvCxnSpPr>
          <p:cNvPr id="6" name="Straight Connector 5">
            <a:extLst>
              <a:ext uri="{FF2B5EF4-FFF2-40B4-BE49-F238E27FC236}">
                <a16:creationId xmlns:a16="http://schemas.microsoft.com/office/drawing/2014/main" id="{5D02A203-DF1E-4D87-9B21-722A8083A3CA}"/>
              </a:ext>
            </a:extLst>
          </p:cNvPr>
          <p:cNvCxnSpPr>
            <a:cxnSpLocks/>
          </p:cNvCxnSpPr>
          <p:nvPr userDrawn="1"/>
        </p:nvCxnSpPr>
        <p:spPr>
          <a:xfrm flipH="1">
            <a:off x="-78376" y="1489166"/>
            <a:ext cx="9405256" cy="0"/>
          </a:xfrm>
          <a:prstGeom prst="line">
            <a:avLst/>
          </a:prstGeom>
          <a:ln w="57150">
            <a:solidFill>
              <a:srgbClr val="2E92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38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855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324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680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6/16/2026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5359641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75" r:id="rId12"/>
  </p:sldLayoutIdLst>
  <p:txStyles>
    <p:titleStyle>
      <a:lvl1pPr algn="l" defTabSz="914400" rtl="0" eaLnBrk="1" latinLnBrk="0" hangingPunct="1">
        <a:lnSpc>
          <a:spcPct val="90000"/>
        </a:lnSpc>
        <a:spcBef>
          <a:spcPct val="0"/>
        </a:spcBef>
        <a:buNone/>
        <a:defRPr sz="4800" kern="1200">
          <a:solidFill>
            <a:srgbClr val="446595"/>
          </a:solidFill>
          <a:latin typeface="Proxima Nova" panose="02000506030000020004" pitchFamily="50" charset="0"/>
          <a:ea typeface="+mj-ea"/>
          <a:cs typeface="Gotham-Book" pitchFamily="50" charset="0"/>
        </a:defRPr>
      </a:lvl1pPr>
    </p:titleStyle>
    <p:bodyStyle>
      <a:lvl1pPr marL="228600" indent="-228600" algn="l" defTabSz="914400" rtl="0" eaLnBrk="1" latinLnBrk="0" hangingPunct="1">
        <a:lnSpc>
          <a:spcPct val="90000"/>
        </a:lnSpc>
        <a:spcBef>
          <a:spcPts val="1000"/>
        </a:spcBef>
        <a:buClr>
          <a:srgbClr val="446595"/>
        </a:buClr>
        <a:buFont typeface="Wingdings" panose="05000000000000000000" pitchFamily="2" charset="2"/>
        <a:buChar char="§"/>
        <a:defRPr sz="2800" kern="1200">
          <a:solidFill>
            <a:srgbClr val="446595"/>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F2AC1D"/>
        </a:buClr>
        <a:buFont typeface="Wingdings" panose="05000000000000000000" pitchFamily="2" charset="2"/>
        <a:buChar char="§"/>
        <a:defRPr sz="2400" kern="1200">
          <a:solidFill>
            <a:srgbClr val="446595"/>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446595"/>
        </a:buClr>
        <a:buFont typeface="Wingdings" panose="05000000000000000000" pitchFamily="2" charset="2"/>
        <a:buChar char="§"/>
        <a:defRPr sz="2000" kern="1200">
          <a:solidFill>
            <a:srgbClr val="446595"/>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F2AC1D"/>
        </a:buClr>
        <a:buFont typeface="Wingdings" panose="05000000000000000000" pitchFamily="2" charset="2"/>
        <a:buChar char="§"/>
        <a:defRPr sz="1800" kern="1200">
          <a:solidFill>
            <a:srgbClr val="446595"/>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446595"/>
        </a:buClr>
        <a:buFont typeface="Wingdings" panose="05000000000000000000" pitchFamily="2" charset="2"/>
        <a:buChar char="§"/>
        <a:defRPr sz="1800" kern="1200">
          <a:solidFill>
            <a:srgbClr val="446595"/>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UPPER SOUTHAMPTON TOWNSHIP</a:t>
            </a:r>
          </a:p>
        </p:txBody>
      </p:sp>
      <p:sp>
        <p:nvSpPr>
          <p:cNvPr id="3" name="Subtitle 2"/>
          <p:cNvSpPr>
            <a:spLocks noGrp="1"/>
          </p:cNvSpPr>
          <p:nvPr>
            <p:ph type="subTitle" idx="1"/>
          </p:nvPr>
        </p:nvSpPr>
        <p:spPr>
          <a:xfrm>
            <a:off x="1143000" y="3602037"/>
            <a:ext cx="6858000" cy="3053943"/>
          </a:xfrm>
        </p:spPr>
        <p:txBody>
          <a:bodyPr>
            <a:normAutofit/>
          </a:bodyPr>
          <a:lstStyle/>
          <a:p>
            <a:r>
              <a:rPr lang="en-US" dirty="0"/>
              <a:t>PUBLIC MEETING PRESENTATION</a:t>
            </a:r>
          </a:p>
          <a:p>
            <a:r>
              <a:rPr lang="en-US" dirty="0"/>
              <a:t>STORMWATER</a:t>
            </a:r>
          </a:p>
          <a:p>
            <a:r>
              <a:rPr lang="en-US" dirty="0"/>
              <a:t>JUNE 16, 2026</a:t>
            </a:r>
          </a:p>
          <a:p>
            <a:pPr algn="l"/>
            <a:endParaRPr lang="en-US" sz="1800" dirty="0"/>
          </a:p>
          <a:p>
            <a:pPr algn="l"/>
            <a:r>
              <a:rPr lang="en-US" sz="1800" dirty="0"/>
              <a:t>Presented by:</a:t>
            </a:r>
          </a:p>
          <a:p>
            <a:pPr algn="l"/>
            <a:r>
              <a:rPr lang="en-US" sz="1800" dirty="0"/>
              <a:t>Tri-State Engineers and Land Surveyors, Inc</a:t>
            </a:r>
          </a:p>
        </p:txBody>
      </p:sp>
    </p:spTree>
    <p:extLst>
      <p:ext uri="{BB962C8B-B14F-4D97-AF65-F5344CB8AC3E}">
        <p14:creationId xmlns:p14="http://schemas.microsoft.com/office/powerpoint/2010/main" val="382697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PADEP MS4 REGULATIONS</a:t>
            </a:r>
          </a:p>
        </p:txBody>
      </p:sp>
      <p:pic>
        <p:nvPicPr>
          <p:cNvPr id="3" name="Picture 2"/>
          <p:cNvPicPr>
            <a:picLocks noChangeAspect="1"/>
          </p:cNvPicPr>
          <p:nvPr/>
        </p:nvPicPr>
        <p:blipFill>
          <a:blip r:embed="rId2"/>
          <a:stretch>
            <a:fillRect/>
          </a:stretch>
        </p:blipFill>
        <p:spPr>
          <a:xfrm>
            <a:off x="1207478" y="1533236"/>
            <a:ext cx="6729043" cy="4572000"/>
          </a:xfrm>
          <a:prstGeom prst="rect">
            <a:avLst/>
          </a:prstGeom>
        </p:spPr>
      </p:pic>
    </p:spTree>
    <p:extLst>
      <p:ext uri="{BB962C8B-B14F-4D97-AF65-F5344CB8AC3E}">
        <p14:creationId xmlns:p14="http://schemas.microsoft.com/office/powerpoint/2010/main" val="194142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ESTIMATE OF CONTRIBUTION OF STREAMBANK EROSION</a:t>
            </a:r>
          </a:p>
        </p:txBody>
      </p:sp>
      <p:pic>
        <p:nvPicPr>
          <p:cNvPr id="4" name="Picture 3"/>
          <p:cNvPicPr>
            <a:picLocks noChangeAspect="1"/>
          </p:cNvPicPr>
          <p:nvPr/>
        </p:nvPicPr>
        <p:blipFill>
          <a:blip r:embed="rId2"/>
          <a:stretch>
            <a:fillRect/>
          </a:stretch>
        </p:blipFill>
        <p:spPr>
          <a:xfrm>
            <a:off x="1028393" y="2038229"/>
            <a:ext cx="7087214" cy="3485116"/>
          </a:xfrm>
          <a:prstGeom prst="rect">
            <a:avLst/>
          </a:prstGeom>
        </p:spPr>
      </p:pic>
    </p:spTree>
    <p:extLst>
      <p:ext uri="{BB962C8B-B14F-4D97-AF65-F5344CB8AC3E}">
        <p14:creationId xmlns:p14="http://schemas.microsoft.com/office/powerpoint/2010/main" val="378080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4582" y="735096"/>
            <a:ext cx="7094835" cy="5387807"/>
          </a:xfrm>
          <a:prstGeom prst="rect">
            <a:avLst/>
          </a:prstGeom>
        </p:spPr>
      </p:pic>
    </p:spTree>
    <p:extLst>
      <p:ext uri="{BB962C8B-B14F-4D97-AF65-F5344CB8AC3E}">
        <p14:creationId xmlns:p14="http://schemas.microsoft.com/office/powerpoint/2010/main" val="416583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sz="7200" cap="all" dirty="0"/>
              <a:t>QUESTIONS</a:t>
            </a:r>
          </a:p>
          <a:p>
            <a:pPr marL="0" indent="0" algn="ctr">
              <a:buNone/>
            </a:pPr>
            <a:r>
              <a:rPr lang="en-US" sz="7200" cap="all" dirty="0"/>
              <a:t>??????</a:t>
            </a:r>
          </a:p>
          <a:p>
            <a:endParaRPr lang="en-US" dirty="0"/>
          </a:p>
        </p:txBody>
      </p:sp>
    </p:spTree>
    <p:extLst>
      <p:ext uri="{BB962C8B-B14F-4D97-AF65-F5344CB8AC3E}">
        <p14:creationId xmlns:p14="http://schemas.microsoft.com/office/powerpoint/2010/main" val="106177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4D35C0-4C10-418A-BF3F-7D01306CC29B}"/>
              </a:ext>
            </a:extLst>
          </p:cNvPr>
          <p:cNvSpPr>
            <a:spLocks noGrp="1"/>
          </p:cNvSpPr>
          <p:nvPr>
            <p:ph idx="1"/>
          </p:nvPr>
        </p:nvSpPr>
        <p:spPr>
          <a:xfrm>
            <a:off x="360997" y="1876424"/>
            <a:ext cx="3615194" cy="4405311"/>
          </a:xfrm>
        </p:spPr>
        <p:txBody>
          <a:bodyPr>
            <a:normAutofit/>
          </a:bodyPr>
          <a:lstStyle/>
          <a:p>
            <a:pPr marL="0" indent="0" algn="l">
              <a:buNone/>
            </a:pPr>
            <a:r>
              <a:rPr lang="en-US" dirty="0">
                <a:solidFill>
                  <a:srgbClr val="446595">
                    <a:alpha val="80000"/>
                  </a:srgbClr>
                </a:solidFill>
              </a:rPr>
              <a:t>Stormwater is water from rain and snow that can </a:t>
            </a:r>
            <a:r>
              <a:rPr lang="en-US" b="1" dirty="0">
                <a:solidFill>
                  <a:srgbClr val="446595">
                    <a:alpha val="80000"/>
                  </a:srgbClr>
                </a:solidFill>
              </a:rPr>
              <a:t>pick up pollutants as it flows </a:t>
            </a:r>
            <a:r>
              <a:rPr lang="en-US" dirty="0">
                <a:solidFill>
                  <a:srgbClr val="446595">
                    <a:alpha val="80000"/>
                  </a:srgbClr>
                </a:solidFill>
              </a:rPr>
              <a:t>over surfaces such as roads, sidewalks, buildings, and landscapes.</a:t>
            </a:r>
          </a:p>
          <a:p>
            <a:pPr algn="l"/>
            <a:endParaRPr lang="en-US" dirty="0">
              <a:solidFill>
                <a:srgbClr val="304054">
                  <a:alpha val="80000"/>
                </a:srgbClr>
              </a:solidFill>
            </a:endParaRPr>
          </a:p>
          <a:p>
            <a:pPr marL="0" indent="0">
              <a:buNone/>
            </a:pPr>
            <a:endParaRPr lang="en-US" dirty="0">
              <a:solidFill>
                <a:srgbClr val="304054">
                  <a:alpha val="80000"/>
                </a:srgbClr>
              </a:solidFill>
              <a:latin typeface="Myriad Pro" panose="020B0503030403020204" pitchFamily="34" charset="0"/>
            </a:endParaRPr>
          </a:p>
        </p:txBody>
      </p:sp>
      <p:sp>
        <p:nvSpPr>
          <p:cNvPr id="11" name="Title 10">
            <a:extLst>
              <a:ext uri="{FF2B5EF4-FFF2-40B4-BE49-F238E27FC236}">
                <a16:creationId xmlns:a16="http://schemas.microsoft.com/office/drawing/2014/main" id="{746D980E-44B9-48CE-9ABE-E6B968580932}"/>
              </a:ext>
            </a:extLst>
          </p:cNvPr>
          <p:cNvSpPr>
            <a:spLocks noGrp="1"/>
          </p:cNvSpPr>
          <p:nvPr>
            <p:ph type="title"/>
          </p:nvPr>
        </p:nvSpPr>
        <p:spPr>
          <a:xfrm>
            <a:off x="628650" y="365126"/>
            <a:ext cx="7886700" cy="1325563"/>
          </a:xfrm>
        </p:spPr>
        <p:txBody>
          <a:bodyPr>
            <a:normAutofit/>
          </a:bodyPr>
          <a:lstStyle/>
          <a:p>
            <a:r>
              <a:rPr lang="en-US" dirty="0"/>
              <a:t> What is Stormwater</a:t>
            </a:r>
          </a:p>
        </p:txBody>
      </p:sp>
      <p:pic>
        <p:nvPicPr>
          <p:cNvPr id="4" name="Picture 3" descr="A red fire hydrant sitting in the grass&#10;&#10;Description generated with very high confidence">
            <a:extLst>
              <a:ext uri="{FF2B5EF4-FFF2-40B4-BE49-F238E27FC236}">
                <a16:creationId xmlns:a16="http://schemas.microsoft.com/office/drawing/2014/main" id="{D4BFF0FE-AE4F-4925-A37A-1C3E7468D7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14642" y="1986786"/>
            <a:ext cx="4363403" cy="2908935"/>
          </a:xfrm>
          <a:prstGeom prst="rect">
            <a:avLst/>
          </a:prstGeom>
        </p:spPr>
      </p:pic>
    </p:spTree>
    <p:extLst>
      <p:ext uri="{BB962C8B-B14F-4D97-AF65-F5344CB8AC3E}">
        <p14:creationId xmlns:p14="http://schemas.microsoft.com/office/powerpoint/2010/main" val="348572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4D35C0-4C10-418A-BF3F-7D01306CC29B}"/>
              </a:ext>
            </a:extLst>
          </p:cNvPr>
          <p:cNvSpPr>
            <a:spLocks noGrp="1"/>
          </p:cNvSpPr>
          <p:nvPr>
            <p:ph idx="1"/>
          </p:nvPr>
        </p:nvSpPr>
        <p:spPr>
          <a:xfrm>
            <a:off x="5286069" y="1976601"/>
            <a:ext cx="3306131" cy="4312547"/>
          </a:xfrm>
        </p:spPr>
        <p:txBody>
          <a:bodyPr>
            <a:noAutofit/>
          </a:bodyPr>
          <a:lstStyle/>
          <a:p>
            <a:pPr marL="0" indent="0" algn="ctr">
              <a:buNone/>
            </a:pPr>
            <a:r>
              <a:rPr lang="en-US" b="1" dirty="0">
                <a:solidFill>
                  <a:srgbClr val="446595">
                    <a:alpha val="80000"/>
                  </a:srgbClr>
                </a:solidFill>
              </a:rPr>
              <a:t>MS4</a:t>
            </a:r>
          </a:p>
          <a:p>
            <a:pPr marL="0" indent="0" algn="ctr">
              <a:buNone/>
            </a:pPr>
            <a:r>
              <a:rPr lang="en-US" dirty="0">
                <a:solidFill>
                  <a:srgbClr val="446595">
                    <a:alpha val="80000"/>
                  </a:srgbClr>
                </a:solidFill>
              </a:rPr>
              <a:t>Municipal  Separate Storm Sewer System</a:t>
            </a:r>
          </a:p>
          <a:p>
            <a:pPr marL="0" indent="0">
              <a:buNone/>
            </a:pPr>
            <a:endParaRPr lang="en-US" b="1" dirty="0">
              <a:solidFill>
                <a:srgbClr val="446595">
                  <a:alpha val="80000"/>
                </a:srgbClr>
              </a:solidFill>
            </a:endParaRPr>
          </a:p>
          <a:p>
            <a:pPr marL="0" indent="0">
              <a:buNone/>
            </a:pPr>
            <a:r>
              <a:rPr lang="en-US" b="1" dirty="0">
                <a:solidFill>
                  <a:srgbClr val="446595">
                    <a:alpha val="80000"/>
                  </a:srgbClr>
                </a:solidFill>
              </a:rPr>
              <a:t>MS4 communities </a:t>
            </a:r>
            <a:r>
              <a:rPr lang="en-US" dirty="0">
                <a:solidFill>
                  <a:srgbClr val="446595">
                    <a:alpha val="80000"/>
                  </a:srgbClr>
                </a:solidFill>
              </a:rPr>
              <a:t>such as ours are required to implement a program that continually </a:t>
            </a:r>
            <a:r>
              <a:rPr lang="en-US" b="1" dirty="0">
                <a:solidFill>
                  <a:srgbClr val="446595">
                    <a:alpha val="80000"/>
                  </a:srgbClr>
                </a:solidFill>
              </a:rPr>
              <a:t>improves stormwater </a:t>
            </a:r>
            <a:r>
              <a:rPr lang="en-US" dirty="0">
                <a:solidFill>
                  <a:srgbClr val="446595">
                    <a:alpha val="80000"/>
                  </a:srgbClr>
                </a:solidFill>
              </a:rPr>
              <a:t>management.</a:t>
            </a:r>
          </a:p>
        </p:txBody>
      </p:sp>
      <p:sp>
        <p:nvSpPr>
          <p:cNvPr id="7" name="Title 6">
            <a:extLst>
              <a:ext uri="{FF2B5EF4-FFF2-40B4-BE49-F238E27FC236}">
                <a16:creationId xmlns:a16="http://schemas.microsoft.com/office/drawing/2014/main" id="{0D817045-AE7B-498F-B4D7-C5854046BE6F}"/>
              </a:ext>
            </a:extLst>
          </p:cNvPr>
          <p:cNvSpPr>
            <a:spLocks noGrp="1"/>
          </p:cNvSpPr>
          <p:nvPr>
            <p:ph type="title"/>
          </p:nvPr>
        </p:nvSpPr>
        <p:spPr>
          <a:xfrm>
            <a:off x="556591" y="179599"/>
            <a:ext cx="8786192" cy="1211880"/>
          </a:xfrm>
        </p:spPr>
        <p:txBody>
          <a:bodyPr>
            <a:noAutofit/>
          </a:bodyPr>
          <a:lstStyle/>
          <a:p>
            <a:r>
              <a:rPr lang="en-US" dirty="0"/>
              <a:t>Why Care About Stormwater</a:t>
            </a:r>
          </a:p>
        </p:txBody>
      </p:sp>
      <p:pic>
        <p:nvPicPr>
          <p:cNvPr id="6" name="Picture 5">
            <a:extLst>
              <a:ext uri="{FF2B5EF4-FFF2-40B4-BE49-F238E27FC236}">
                <a16:creationId xmlns:a16="http://schemas.microsoft.com/office/drawing/2014/main" id="{7DD795E7-F730-4C96-BFB4-0B085E4A2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018" y="1976601"/>
            <a:ext cx="4247931" cy="3185948"/>
          </a:xfrm>
          <a:prstGeom prst="rect">
            <a:avLst/>
          </a:prstGeom>
        </p:spPr>
      </p:pic>
    </p:spTree>
    <p:extLst>
      <p:ext uri="{BB962C8B-B14F-4D97-AF65-F5344CB8AC3E}">
        <p14:creationId xmlns:p14="http://schemas.microsoft.com/office/powerpoint/2010/main" val="198621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9D32AED-C9DF-49E2-B4D2-DC15003331F8}"/>
              </a:ext>
            </a:extLst>
          </p:cNvPr>
          <p:cNvSpPr>
            <a:spLocks noGrp="1"/>
          </p:cNvSpPr>
          <p:nvPr>
            <p:ph idx="1"/>
          </p:nvPr>
        </p:nvSpPr>
        <p:spPr>
          <a:xfrm>
            <a:off x="4953610" y="1920819"/>
            <a:ext cx="3780486" cy="4351338"/>
          </a:xfrm>
        </p:spPr>
        <p:txBody>
          <a:bodyPr>
            <a:normAutofit/>
          </a:bodyPr>
          <a:lstStyle/>
          <a:p>
            <a:r>
              <a:rPr lang="en-US" dirty="0"/>
              <a:t>Increased flooding</a:t>
            </a:r>
          </a:p>
          <a:p>
            <a:r>
              <a:rPr lang="en-US" dirty="0"/>
              <a:t>Infrastructure and property damage</a:t>
            </a:r>
          </a:p>
          <a:p>
            <a:r>
              <a:rPr lang="en-US" dirty="0"/>
              <a:t>Polluted waterways</a:t>
            </a:r>
          </a:p>
          <a:p>
            <a:r>
              <a:rPr lang="en-US" dirty="0"/>
              <a:t>Permit non-compliance</a:t>
            </a:r>
          </a:p>
          <a:p>
            <a:endParaRPr lang="en-US" dirty="0"/>
          </a:p>
        </p:txBody>
      </p:sp>
      <p:sp>
        <p:nvSpPr>
          <p:cNvPr id="9" name="Title 10">
            <a:extLst>
              <a:ext uri="{FF2B5EF4-FFF2-40B4-BE49-F238E27FC236}">
                <a16:creationId xmlns:a16="http://schemas.microsoft.com/office/drawing/2014/main" id="{99E3FE12-68A6-45B4-B370-F2EE1544E7FE}"/>
              </a:ext>
            </a:extLst>
          </p:cNvPr>
          <p:cNvSpPr>
            <a:spLocks noGrp="1"/>
          </p:cNvSpPr>
          <p:nvPr>
            <p:ph type="title"/>
          </p:nvPr>
        </p:nvSpPr>
        <p:spPr>
          <a:xfrm>
            <a:off x="628650" y="159788"/>
            <a:ext cx="8105446" cy="1325563"/>
          </a:xfrm>
        </p:spPr>
        <p:txBody>
          <a:bodyPr>
            <a:normAutofit fontScale="90000"/>
          </a:bodyPr>
          <a:lstStyle/>
          <a:p>
            <a:r>
              <a:rPr lang="en-US" sz="4600" dirty="0"/>
              <a:t>Costs to the Community if We Don’t Manage Stormwater Better</a:t>
            </a:r>
          </a:p>
        </p:txBody>
      </p:sp>
      <p:pic>
        <p:nvPicPr>
          <p:cNvPr id="2" name="Picture 1">
            <a:extLst>
              <a:ext uri="{FF2B5EF4-FFF2-40B4-BE49-F238E27FC236}">
                <a16:creationId xmlns:a16="http://schemas.microsoft.com/office/drawing/2014/main" id="{7F03A93E-3C52-4F95-B3FF-92085F763653}"/>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96299" y="2038351"/>
            <a:ext cx="4461727" cy="2974484"/>
          </a:xfrm>
          <a:prstGeom prst="rect">
            <a:avLst/>
          </a:prstGeom>
        </p:spPr>
      </p:pic>
    </p:spTree>
    <p:extLst>
      <p:ext uri="{BB962C8B-B14F-4D97-AF65-F5344CB8AC3E}">
        <p14:creationId xmlns:p14="http://schemas.microsoft.com/office/powerpoint/2010/main" val="227177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PERMITTING</a:t>
            </a:r>
          </a:p>
        </p:txBody>
      </p:sp>
      <p:sp>
        <p:nvSpPr>
          <p:cNvPr id="3" name="Content Placeholder 2"/>
          <p:cNvSpPr>
            <a:spLocks noGrp="1"/>
          </p:cNvSpPr>
          <p:nvPr>
            <p:ph idx="1"/>
          </p:nvPr>
        </p:nvSpPr>
        <p:spPr/>
        <p:txBody>
          <a:bodyPr/>
          <a:lstStyle/>
          <a:p>
            <a:r>
              <a:rPr lang="en-US" dirty="0"/>
              <a:t>Currently Upper Southampton operates the stormwater system under </a:t>
            </a:r>
            <a:r>
              <a:rPr lang="en-US" b="1" dirty="0"/>
              <a:t>NPDES PERMIT NO. PAI130051 </a:t>
            </a:r>
          </a:p>
          <a:p>
            <a:r>
              <a:rPr lang="en-US" dirty="0"/>
              <a:t>This was approved on  </a:t>
            </a:r>
            <a:r>
              <a:rPr lang="en-US" b="1" dirty="0"/>
              <a:t>MARCH 1, 2021 </a:t>
            </a:r>
            <a:r>
              <a:rPr lang="en-US" dirty="0"/>
              <a:t>	</a:t>
            </a:r>
          </a:p>
          <a:p>
            <a:r>
              <a:rPr lang="en-US" dirty="0"/>
              <a:t> It expired on  </a:t>
            </a:r>
            <a:r>
              <a:rPr lang="en-US" b="1" dirty="0"/>
              <a:t>FEBRUARY 28, 2026, </a:t>
            </a:r>
            <a:r>
              <a:rPr lang="en-US" dirty="0"/>
              <a:t>conditions of the 2021 permit are to be met by then.</a:t>
            </a:r>
            <a:r>
              <a:rPr lang="en-US" b="1" dirty="0"/>
              <a:t> </a:t>
            </a:r>
          </a:p>
          <a:p>
            <a:r>
              <a:rPr lang="en-US" dirty="0"/>
              <a:t>The permit was renewed on J</a:t>
            </a:r>
            <a:r>
              <a:rPr lang="en-US" b="1" dirty="0"/>
              <a:t>ANUARY 1, 2026</a:t>
            </a:r>
            <a:r>
              <a:rPr lang="en-US" dirty="0"/>
              <a:t>	</a:t>
            </a:r>
          </a:p>
          <a:p>
            <a:r>
              <a:rPr lang="en-US" dirty="0"/>
              <a:t>The main condition of the permit involves removal of sediment, nitrogen and phosphorus among other pollutants from impaired streams	</a:t>
            </a:r>
          </a:p>
          <a:p>
            <a:endParaRPr lang="en-US" dirty="0"/>
          </a:p>
        </p:txBody>
      </p:sp>
    </p:spTree>
    <p:extLst>
      <p:ext uri="{BB962C8B-B14F-4D97-AF65-F5344CB8AC3E}">
        <p14:creationId xmlns:p14="http://schemas.microsoft.com/office/powerpoint/2010/main" val="419961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7546" y="2767526"/>
            <a:ext cx="7888908" cy="1322947"/>
          </a:xfrm>
          <a:prstGeom prst="rect">
            <a:avLst/>
          </a:prstGeom>
        </p:spPr>
      </p:pic>
      <p:pic>
        <p:nvPicPr>
          <p:cNvPr id="3" name="Picture 2"/>
          <p:cNvPicPr>
            <a:picLocks noChangeAspect="1"/>
          </p:cNvPicPr>
          <p:nvPr/>
        </p:nvPicPr>
        <p:blipFill>
          <a:blip r:embed="rId3"/>
          <a:stretch>
            <a:fillRect/>
          </a:stretch>
        </p:blipFill>
        <p:spPr>
          <a:xfrm>
            <a:off x="1676149" y="166255"/>
            <a:ext cx="5791702" cy="5966690"/>
          </a:xfrm>
          <a:prstGeom prst="rect">
            <a:avLst/>
          </a:prstGeom>
        </p:spPr>
      </p:pic>
    </p:spTree>
    <p:extLst>
      <p:ext uri="{BB962C8B-B14F-4D97-AF65-F5344CB8AC3E}">
        <p14:creationId xmlns:p14="http://schemas.microsoft.com/office/powerpoint/2010/main" val="404899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Stormwater Permitting Requirements</a:t>
            </a:r>
          </a:p>
        </p:txBody>
      </p:sp>
      <p:sp>
        <p:nvSpPr>
          <p:cNvPr id="3" name="Content Placeholder 2"/>
          <p:cNvSpPr>
            <a:spLocks noGrp="1"/>
          </p:cNvSpPr>
          <p:nvPr>
            <p:ph idx="1"/>
          </p:nvPr>
        </p:nvSpPr>
        <p:spPr/>
        <p:txBody>
          <a:bodyPr/>
          <a:lstStyle/>
          <a:p>
            <a:pPr marL="0" indent="0">
              <a:buNone/>
            </a:pPr>
            <a:r>
              <a:rPr lang="en-US" dirty="0"/>
              <a:t>There are 6 Minimum Control Measures that are addressed:</a:t>
            </a:r>
          </a:p>
          <a:p>
            <a:r>
              <a:rPr lang="en-US" dirty="0"/>
              <a:t>MCM #1 – Public Education </a:t>
            </a:r>
          </a:p>
          <a:p>
            <a:r>
              <a:rPr lang="en-US" dirty="0"/>
              <a:t>MCM #2 – Public Involvement</a:t>
            </a:r>
          </a:p>
          <a:p>
            <a:r>
              <a:rPr lang="en-US" dirty="0"/>
              <a:t>MCM #3 – Illicit Discharges</a:t>
            </a:r>
          </a:p>
          <a:p>
            <a:r>
              <a:rPr lang="en-US" dirty="0"/>
              <a:t>MCM #4 – Construction Stormwater </a:t>
            </a:r>
          </a:p>
          <a:p>
            <a:r>
              <a:rPr lang="en-US" dirty="0"/>
              <a:t>MCM #5 – Post Construction Stormwater </a:t>
            </a:r>
          </a:p>
          <a:p>
            <a:r>
              <a:rPr lang="en-US" dirty="0"/>
              <a:t>MCM #6 -  Municipal Operations</a:t>
            </a:r>
          </a:p>
          <a:p>
            <a:r>
              <a:rPr lang="en-US" dirty="0"/>
              <a:t>Pollutant Reductions – Sedimentation, Nitrogen and Phosphorus</a:t>
            </a:r>
          </a:p>
        </p:txBody>
      </p:sp>
    </p:spTree>
    <p:extLst>
      <p:ext uri="{BB962C8B-B14F-4D97-AF65-F5344CB8AC3E}">
        <p14:creationId xmlns:p14="http://schemas.microsoft.com/office/powerpoint/2010/main" val="343244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70269"/>
          </a:xfrm>
        </p:spPr>
        <p:txBody>
          <a:bodyPr>
            <a:normAutofit fontScale="90000"/>
          </a:bodyPr>
          <a:lstStyle/>
          <a:p>
            <a:pPr algn="ctr"/>
            <a:r>
              <a:rPr lang="en-US" dirty="0"/>
              <a:t>IMPAIRED STREAM IN UPPER SOUTHMAPTON TOWNSHIP</a:t>
            </a:r>
          </a:p>
        </p:txBody>
      </p:sp>
      <p:pic>
        <p:nvPicPr>
          <p:cNvPr id="5" name="Content Placeholder 4"/>
          <p:cNvPicPr>
            <a:picLocks noGrp="1" noChangeAspect="1"/>
          </p:cNvPicPr>
          <p:nvPr>
            <p:ph idx="1"/>
          </p:nvPr>
        </p:nvPicPr>
        <p:blipFill>
          <a:blip r:embed="rId3"/>
          <a:stretch>
            <a:fillRect/>
          </a:stretch>
        </p:blipFill>
        <p:spPr>
          <a:xfrm>
            <a:off x="642610" y="1825625"/>
            <a:ext cx="7858780" cy="4351338"/>
          </a:xfrm>
          <a:prstGeom prst="rect">
            <a:avLst/>
          </a:prstGeom>
        </p:spPr>
      </p:pic>
    </p:spTree>
    <p:extLst>
      <p:ext uri="{BB962C8B-B14F-4D97-AF65-F5344CB8AC3E}">
        <p14:creationId xmlns:p14="http://schemas.microsoft.com/office/powerpoint/2010/main" val="339540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PADEP REQUIREMENTS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1390374" y="1551709"/>
            <a:ext cx="6363251" cy="4342574"/>
          </a:xfrm>
          <a:prstGeom prst="rect">
            <a:avLst/>
          </a:prstGeom>
        </p:spPr>
      </p:pic>
    </p:spTree>
    <p:extLst>
      <p:ext uri="{BB962C8B-B14F-4D97-AF65-F5344CB8AC3E}">
        <p14:creationId xmlns:p14="http://schemas.microsoft.com/office/powerpoint/2010/main" val="10245640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E1228B579B9544997670C85E06D440" ma:contentTypeVersion="14" ma:contentTypeDescription="Create a new document." ma:contentTypeScope="" ma:versionID="6526368c73222f9c5ac7aaeeee3e5f60">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63659d2e-38ba-4bbd-a17a-f290998f6ed6" xmlns:ns6="bc389ca0-6767-4b18-b4f3-467ba013dcf7" targetNamespace="http://schemas.microsoft.com/office/2006/metadata/properties" ma:root="true" ma:fieldsID="5e8b5a778642128d67772b6e85cf08df" ns1:_="" ns2:_="" ns3:_="" ns4:_="" ns5:_="" ns6:_="">
    <xsd:import namespace="http://schemas.microsoft.com/sharepoint/v3"/>
    <xsd:import namespace="4ffa91fb-a0ff-4ac5-b2db-65c790d184a4"/>
    <xsd:import namespace="http://schemas.microsoft.com/sharepoint.v3"/>
    <xsd:import namespace="http://schemas.microsoft.com/sharepoint/v3/fields"/>
    <xsd:import namespace="63659d2e-38ba-4bbd-a17a-f290998f6ed6"/>
    <xsd:import namespace="bc389ca0-6767-4b18-b4f3-467ba013dcf7"/>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AutoTags" minOccurs="0"/>
                <xsd:element ref="ns5:MediaServiceOCR" minOccurs="0"/>
                <xsd:element ref="ns5:MediaServiceGenerationTime" minOccurs="0"/>
                <xsd:element ref="ns5:MediaServiceEventHashCode" minOccurs="0"/>
                <xsd:element ref="ns5:lcf76f155ced4ddcb4097134ff3c332f" minOccurs="0"/>
                <xsd:element ref="ns5:MediaServiceDateTaken" minOccurs="0"/>
                <xsd:element ref="ns5:Alt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ea0b96c3-6915-48b1-ad88-8ceab050b7f8}" ma:internalName="TaxCatchAllLabel" ma:readOnly="true" ma:showField="CatchAllDataLabel" ma:web="bc389ca0-6767-4b18-b4f3-467ba013dcf7">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ea0b96c3-6915-48b1-ad88-8ceab050b7f8}" ma:internalName="TaxCatchAll" ma:showField="CatchAllData" ma:web="bc389ca0-6767-4b18-b4f3-467ba013dcf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659d2e-38ba-4bbd-a17a-f290998f6ed6"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DateTaken" ma:index="38" nillable="true" ma:displayName="MediaServiceDateTaken" ma:hidden="true" ma:internalName="MediaServiceDateTaken" ma:readOnly="true">
      <xsd:simpleType>
        <xsd:restriction base="dms:Text"/>
      </xsd:simpleType>
    </xsd:element>
    <xsd:element name="AltText" ma:index="39" nillable="true" ma:displayName="Alt Text" ma:format="Dropdown" ma:internalName="AltTex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389ca0-6767-4b18-b4f3-467ba013dcf7"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lcf76f155ced4ddcb4097134ff3c332f xmlns="63659d2e-38ba-4bbd-a17a-f290998f6ed6">
      <Terms xmlns="http://schemas.microsoft.com/office/infopath/2007/PartnerControls"/>
    </lcf76f155ced4ddcb4097134ff3c332f>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2022-08-30T21:43:09+00:00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AltText xmlns="63659d2e-38ba-4bbd-a17a-f290998f6ed6" xsi:nil="true"/>
  </documentManagement>
</p:properties>
</file>

<file path=customXml/itemProps1.xml><?xml version="1.0" encoding="utf-8"?>
<ds:datastoreItem xmlns:ds="http://schemas.openxmlformats.org/officeDocument/2006/customXml" ds:itemID="{3FB011CC-22F8-4703-97E2-84FD7B811D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63659d2e-38ba-4bbd-a17a-f290998f6ed6"/>
    <ds:schemaRef ds:uri="bc389ca0-6767-4b18-b4f3-467ba013d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352F29-4FE6-468E-A740-F2E57D5577F5}">
  <ds:schemaRefs>
    <ds:schemaRef ds:uri="Microsoft.SharePoint.Taxonomy.ContentTypeSync"/>
  </ds:schemaRefs>
</ds:datastoreItem>
</file>

<file path=customXml/itemProps3.xml><?xml version="1.0" encoding="utf-8"?>
<ds:datastoreItem xmlns:ds="http://schemas.openxmlformats.org/officeDocument/2006/customXml" ds:itemID="{30CA1114-AF5B-481B-8C6B-C45575CE7976}">
  <ds:schemaRefs>
    <ds:schemaRef ds:uri="http://schemas.microsoft.com/sharepoint/v3/contenttype/forms"/>
  </ds:schemaRefs>
</ds:datastoreItem>
</file>

<file path=customXml/itemProps4.xml><?xml version="1.0" encoding="utf-8"?>
<ds:datastoreItem xmlns:ds="http://schemas.openxmlformats.org/officeDocument/2006/customXml" ds:itemID="{B0643477-CE6A-4D7B-8616-33F9A85FAB5A}">
  <ds:schemaRef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schemas.microsoft.com/sharepoint/v3/fields"/>
    <ds:schemaRef ds:uri="http://purl.org/dc/elements/1.1/"/>
    <ds:schemaRef ds:uri="bc389ca0-6767-4b18-b4f3-467ba013dcf7"/>
    <ds:schemaRef ds:uri="http://schemas.microsoft.com/sharepoint.v3"/>
    <ds:schemaRef ds:uri="http://schemas.microsoft.com/office/2006/documentManagement/types"/>
    <ds:schemaRef ds:uri="63659d2e-38ba-4bbd-a17a-f290998f6ed6"/>
    <ds:schemaRef ds:uri="http://purl.org/dc/terms/"/>
    <ds:schemaRef ds:uri="4ffa91fb-a0ff-4ac5-b2db-65c790d184a4"/>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4483</TotalTime>
  <Words>556</Words>
  <Application>Microsoft Office PowerPoint</Application>
  <PresentationFormat>On-screen Show (4:3)</PresentationFormat>
  <Paragraphs>68</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Franklin Gothic Heavy</vt:lpstr>
      <vt:lpstr>Gotham Ultra</vt:lpstr>
      <vt:lpstr>Gotham-Book</vt:lpstr>
      <vt:lpstr>Myriad Pro</vt:lpstr>
      <vt:lpstr>Proxima Nova</vt:lpstr>
      <vt:lpstr>Wingdings</vt:lpstr>
      <vt:lpstr>Office Theme</vt:lpstr>
      <vt:lpstr>UPPER SOUTHAMPTON TOWNSHIP</vt:lpstr>
      <vt:lpstr> What is Stormwater</vt:lpstr>
      <vt:lpstr>Why Care About Stormwater</vt:lpstr>
      <vt:lpstr>Costs to the Community if We Don’t Manage Stormwater Better</vt:lpstr>
      <vt:lpstr>PERMITTING</vt:lpstr>
      <vt:lpstr>PowerPoint Presentation</vt:lpstr>
      <vt:lpstr>Stormwater Permitting Requirements</vt:lpstr>
      <vt:lpstr>IMPAIRED STREAM IN UPPER SOUTHMAPTON TOWNSHIP</vt:lpstr>
      <vt:lpstr>PADEP REQUIREMENTS</vt:lpstr>
      <vt:lpstr>PADEP MS4 REGULATIONS</vt:lpstr>
      <vt:lpstr>ESTIMATE OF CONTRIBUTION OF STREAMBANK EROSION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STORMWATER SMART</dc:title>
  <dc:creator>Cena Swisher</dc:creator>
  <cp:lastModifiedBy>Jeanne Lathrop</cp:lastModifiedBy>
  <cp:revision>240</cp:revision>
  <cp:lastPrinted>2025-08-07T18:14:23Z</cp:lastPrinted>
  <dcterms:created xsi:type="dcterms:W3CDTF">2019-06-06T15:42:17Z</dcterms:created>
  <dcterms:modified xsi:type="dcterms:W3CDTF">2026-06-16T13:51:26Z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0x010100C4E1228B579B9544997670C85E06D440</vt:lpwstr>
  </property>
</Properties>
</file>